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5.xml" ContentType="application/vnd.openxmlformats-officedocument.presentationml.tags+xml"/>
  <Override PartName="/ppt/notesSlides/notesSlide3.xml" ContentType="application/vnd.openxmlformats-officedocument.presentationml.notesSlide+xml"/>
  <Override PartName="/ppt/tags/tag16.xml" ContentType="application/vnd.openxmlformats-officedocument.presentationml.tags+xml"/>
  <Override PartName="/ppt/notesSlides/notesSlide4.xml" ContentType="application/vnd.openxmlformats-officedocument.presentationml.notesSlide+xml"/>
  <Override PartName="/ppt/tags/tag17.xml" ContentType="application/vnd.openxmlformats-officedocument.presentationml.tags+xml"/>
  <Override PartName="/ppt/notesSlides/notesSlide5.xml" ContentType="application/vnd.openxmlformats-officedocument.presentationml.notesSlide+xml"/>
  <Override PartName="/ppt/tags/tag18.xml" ContentType="application/vnd.openxmlformats-officedocument.presentationml.tags+xml"/>
  <Override PartName="/ppt/notesSlides/notesSlide6.xml" ContentType="application/vnd.openxmlformats-officedocument.presentationml.notesSlide+xml"/>
  <Override PartName="/ppt/tags/tag19.xml" ContentType="application/vnd.openxmlformats-officedocument.presentationml.tags+xml"/>
  <Override PartName="/ppt/notesSlides/notesSlide7.xml" ContentType="application/vnd.openxmlformats-officedocument.presentationml.notesSlide+xml"/>
  <Override PartName="/ppt/tags/tag20.xml" ContentType="application/vnd.openxmlformats-officedocument.presentationml.tags+xml"/>
  <Override PartName="/ppt/notesSlides/notesSlide8.xml" ContentType="application/vnd.openxmlformats-officedocument.presentationml.notesSlide+xml"/>
  <Override PartName="/ppt/tags/tag21.xml" ContentType="application/vnd.openxmlformats-officedocument.presentationml.tags+xml"/>
  <Override PartName="/ppt/notesSlides/notesSlide9.xml" ContentType="application/vnd.openxmlformats-officedocument.presentationml.notesSlide+xml"/>
  <Override PartName="/ppt/tags/tag22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23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24.xml" ContentType="application/vnd.openxmlformats-officedocument.presentationml.tags+xml"/>
  <Override PartName="/ppt/notesSlides/notesSlide14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712" r:id="rId2"/>
    <p:sldId id="714" r:id="rId3"/>
    <p:sldId id="713" r:id="rId4"/>
    <p:sldId id="315" r:id="rId5"/>
    <p:sldId id="721" r:id="rId6"/>
    <p:sldId id="722" r:id="rId7"/>
    <p:sldId id="723" r:id="rId8"/>
    <p:sldId id="726" r:id="rId9"/>
    <p:sldId id="724" r:id="rId10"/>
    <p:sldId id="725" r:id="rId11"/>
    <p:sldId id="727" r:id="rId12"/>
    <p:sldId id="718" r:id="rId13"/>
    <p:sldId id="728" r:id="rId14"/>
    <p:sldId id="719" r:id="rId15"/>
    <p:sldId id="729" r:id="rId16"/>
    <p:sldId id="717" r:id="rId17"/>
  </p:sldIdLst>
  <p:sldSz cx="12192000" cy="6858000"/>
  <p:notesSz cx="6858000" cy="9144000"/>
  <p:embeddedFontLst>
    <p:embeddedFont>
      <p:font typeface="OPPOSans B" panose="02010600030101010101" charset="-122"/>
      <p:regular r:id="rId20"/>
    </p:embeddedFont>
    <p:embeddedFont>
      <p:font typeface="OPPOSans L" panose="02010600030101010101" charset="-122"/>
      <p:regular r:id="rId21"/>
    </p:embeddedFont>
    <p:embeddedFont>
      <p:font typeface="黑体" panose="02010609060101010101" pitchFamily="49" charset="-122"/>
      <p:regular r:id="rId22"/>
    </p:embeddedFont>
    <p:embeddedFont>
      <p:font typeface="微软雅黑" panose="020B0503020204020204" pitchFamily="34" charset="-122"/>
      <p:regular r:id="rId23"/>
      <p:bold r:id="rId24"/>
    </p:embeddedFont>
    <p:embeddedFont>
      <p:font typeface="微软雅黑 Light" panose="020B0502040204020203" pitchFamily="34" charset="-122"/>
      <p:regular r:id="rId25"/>
    </p:embeddedFont>
  </p:embeddedFontLst>
  <p:defaultTextStyle>
    <a:defPPr>
      <a:defRPr lang="zh-S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5">
          <p15:clr>
            <a:srgbClr val="A4A3A4"/>
          </p15:clr>
        </p15:guide>
        <p15:guide id="2" orient="horz" pos="1141">
          <p15:clr>
            <a:srgbClr val="A4A3A4"/>
          </p15:clr>
        </p15:guide>
        <p15:guide id="3" pos="3552">
          <p15:clr>
            <a:srgbClr val="A4A3A4"/>
          </p15:clr>
        </p15:guide>
        <p15:guide id="4" pos="700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9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87962" autoAdjust="0"/>
  </p:normalViewPr>
  <p:slideViewPr>
    <p:cSldViewPr snapToGrid="0">
      <p:cViewPr varScale="1">
        <p:scale>
          <a:sx n="97" d="100"/>
          <a:sy n="97" d="100"/>
        </p:scale>
        <p:origin x="296" y="64"/>
      </p:cViewPr>
      <p:guideLst>
        <p:guide orient="horz" pos="2515"/>
        <p:guide orient="horz" pos="1141"/>
        <p:guide pos="3552"/>
        <p:guide pos="700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2712" y="56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7E9FB1-9CE7-424C-9066-EDC65E2AD646}" type="datetimeFigureOut">
              <a:rPr lang="en-US" smtClean="0"/>
              <a:t>1/7/2025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0DE7EC-E8C7-4CC2-868C-776C897D16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SG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689EBF-75C4-4EE4-BF83-56F40D5107F4}" type="datetimeFigureOut">
              <a:rPr lang="zh-SG" altLang="en-US" smtClean="0"/>
              <a:t>7/1/2025</a:t>
            </a:fld>
            <a:endParaRPr lang="zh-SG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SG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SG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AB93CE-5124-4277-BBE8-F7735A1952C7}" type="slidenum">
              <a:rPr lang="zh-SG" altLang="en-US" smtClean="0"/>
              <a:t>‹#›</a:t>
            </a:fld>
            <a:endParaRPr lang="zh-SG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9CAA5-A89D-71F8-C7BE-99E8F00A75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38D6C91-2611-756E-A748-29851938FC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16DC7F9-16CF-6CA0-F465-0BC1C49BB8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DC6CEE2-5755-D36F-BC17-0998A44F86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11</a:t>
            </a:fld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17013147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12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6B2E68-0802-3D50-E30B-00AF985FA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1537E36-3D17-6B22-C815-07EC2C5F9F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9719B58-EDC3-898E-44C0-61E215F10D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966BED-E36A-CDE3-3F93-39887AC53D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13</a:t>
            </a:fld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27890156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14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FDD4A-ABDC-8555-DDAA-394DBA14C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1262490-B926-37E5-80B3-E4C986B53B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AE6E5DF-F4F7-73C6-1216-1AB1F046B2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7FEA86-C0F6-00F6-DFFA-3AAB4D1897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15</a:t>
            </a:fld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736173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16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3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4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D22A10-68D1-D2CE-9166-8693645AE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264227B-4872-5D13-0505-5565D50DD4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8CD2624-43C2-24AA-EDFC-343D727AAC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8F6AF8-E927-7EAE-533A-0EB5663FF6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5</a:t>
            </a:fld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2955602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FB044-64EE-E69A-99D1-73D6194AD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4F2020A-6822-5BF3-87B9-1EF1AAF1A5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DC6E42D-DF54-2EA5-E3FC-CE63C1FFC8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890979-1D76-9FE9-2CC4-0916D41AC1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6</a:t>
            </a:fld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2323080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2C5C0-8BEA-015B-CB56-ADDC52730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C7E5961-D95F-1EC4-4D62-A9190F5981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A1EEF0B-0470-28FE-863D-6D49172345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9ED6B3-6242-4430-CAB8-B066C59368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7</a:t>
            </a:fld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2788943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C35EDA-D1DE-34DD-7B16-7308FC0B7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8C1CDC6-213B-B168-333C-6E47F02E23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50332CA-ECBF-C1CA-3800-EC483E5FAA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F11265C-4F69-60DE-BA02-6391B5CCED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8</a:t>
            </a:fld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4087867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C7B26-C30D-545D-679A-DD1523E0E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5D0A846-EEFA-55E0-252D-E42B779CF7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0B1F78A-3E48-D76D-673B-CA9A4928DB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81C71C-B4FC-2F90-8E5E-92989F12ED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9</a:t>
            </a:fld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40788311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37FEE2-C67B-9185-880A-C94DDD59EE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F08B29B-F7AB-F528-ACFB-BCCC456B76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00B3D3E-27AF-2AAB-740E-104285B329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96AEA6B-1560-C683-D0C7-9C997EBFBA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10</a:t>
            </a:fld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3629209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绿色的叶子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" b="15992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-26635" y="-5137"/>
            <a:ext cx="12245271" cy="6868275"/>
            <a:chOff x="-1" y="0"/>
            <a:chExt cx="12245271" cy="6868275"/>
          </a:xfrm>
        </p:grpSpPr>
        <p:sp>
          <p:nvSpPr>
            <p:cNvPr id="22" name="任意多边形: 形状 21"/>
            <p:cNvSpPr/>
            <p:nvPr userDrawn="1">
              <p:custDataLst>
                <p:tags r:id="rId1"/>
              </p:custDataLst>
            </p:nvPr>
          </p:nvSpPr>
          <p:spPr>
            <a:xfrm flipH="1">
              <a:off x="-1" y="5137"/>
              <a:ext cx="9173817" cy="6858000"/>
            </a:xfrm>
            <a:custGeom>
              <a:avLst/>
              <a:gdLst>
                <a:gd name="connsiteX0" fmla="*/ 9215065 w 9215065"/>
                <a:gd name="connsiteY0" fmla="*/ 0 h 6858000"/>
                <a:gd name="connsiteX1" fmla="*/ 0 w 9215065"/>
                <a:gd name="connsiteY1" fmla="*/ 0 h 6858000"/>
                <a:gd name="connsiteX2" fmla="*/ 1149654 w 9215065"/>
                <a:gd name="connsiteY2" fmla="*/ 6858000 h 6858000"/>
                <a:gd name="connsiteX3" fmla="*/ 9215065 w 9215065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15065" h="6858000">
                  <a:moveTo>
                    <a:pt x="9215065" y="0"/>
                  </a:moveTo>
                  <a:lnTo>
                    <a:pt x="0" y="0"/>
                  </a:lnTo>
                  <a:lnTo>
                    <a:pt x="1149654" y="6858000"/>
                  </a:lnTo>
                  <a:lnTo>
                    <a:pt x="9215065" y="6858000"/>
                  </a:lnTo>
                  <a:close/>
                </a:path>
              </a:pathLst>
            </a:custGeom>
            <a:solidFill>
              <a:schemeClr val="bg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任意多边形: 形状 16"/>
            <p:cNvSpPr/>
            <p:nvPr userDrawn="1">
              <p:custDataLst>
                <p:tags r:id="rId2"/>
              </p:custDataLst>
            </p:nvPr>
          </p:nvSpPr>
          <p:spPr>
            <a:xfrm flipH="1">
              <a:off x="8004747" y="0"/>
              <a:ext cx="4240523" cy="6868275"/>
            </a:xfrm>
            <a:custGeom>
              <a:avLst/>
              <a:gdLst>
                <a:gd name="connsiteX0" fmla="*/ 0 w 5083169"/>
                <a:gd name="connsiteY0" fmla="*/ 0 h 6846828"/>
                <a:gd name="connsiteX1" fmla="*/ 3527537 w 5083169"/>
                <a:gd name="connsiteY1" fmla="*/ 0 h 6846828"/>
                <a:gd name="connsiteX2" fmla="*/ 5083169 w 5083169"/>
                <a:gd name="connsiteY2" fmla="*/ 6846828 h 6846828"/>
                <a:gd name="connsiteX3" fmla="*/ 0 w 5083169"/>
                <a:gd name="connsiteY3" fmla="*/ 6846828 h 6846828"/>
                <a:gd name="connsiteX0-1" fmla="*/ 0 w 4867882"/>
                <a:gd name="connsiteY0-2" fmla="*/ 0 h 6857103"/>
                <a:gd name="connsiteX1-3" fmla="*/ 3527537 w 4867882"/>
                <a:gd name="connsiteY1-4" fmla="*/ 0 h 6857103"/>
                <a:gd name="connsiteX2-5" fmla="*/ 4867882 w 4867882"/>
                <a:gd name="connsiteY2-6" fmla="*/ 6857103 h 6857103"/>
                <a:gd name="connsiteX3-7" fmla="*/ 0 w 4867882"/>
                <a:gd name="connsiteY3-8" fmla="*/ 6846828 h 6857103"/>
                <a:gd name="connsiteX4" fmla="*/ 0 w 4867882"/>
                <a:gd name="connsiteY4" fmla="*/ 0 h 685710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" y="connsiteY4"/>
                </a:cxn>
              </a:cxnLst>
              <a:rect l="l" t="t" r="r" b="b"/>
              <a:pathLst>
                <a:path w="4867882" h="6857103">
                  <a:moveTo>
                    <a:pt x="0" y="0"/>
                  </a:moveTo>
                  <a:lnTo>
                    <a:pt x="3527537" y="0"/>
                  </a:lnTo>
                  <a:lnTo>
                    <a:pt x="4867882" y="6857103"/>
                  </a:lnTo>
                  <a:lnTo>
                    <a:pt x="0" y="6846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pic>
        <p:nvPicPr>
          <p:cNvPr id="43" name="图片 42" descr="绿色的叶子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7870" r="2895" b="23862"/>
          <a:stretch>
            <a:fillRect/>
          </a:stretch>
        </p:blipFill>
        <p:spPr>
          <a:xfrm>
            <a:off x="376027" y="655081"/>
            <a:ext cx="11482939" cy="5573027"/>
          </a:xfrm>
          <a:custGeom>
            <a:avLst/>
            <a:gdLst>
              <a:gd name="connsiteX0" fmla="*/ 0 w 11482939"/>
              <a:gd name="connsiteY0" fmla="*/ 0 h 5573027"/>
              <a:gd name="connsiteX1" fmla="*/ 11482939 w 11482939"/>
              <a:gd name="connsiteY1" fmla="*/ 0 h 5573027"/>
              <a:gd name="connsiteX2" fmla="*/ 11482939 w 11482939"/>
              <a:gd name="connsiteY2" fmla="*/ 5573027 h 5573027"/>
              <a:gd name="connsiteX3" fmla="*/ 0 w 11482939"/>
              <a:gd name="connsiteY3" fmla="*/ 5573027 h 5573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82939" h="5573027">
                <a:moveTo>
                  <a:pt x="0" y="0"/>
                </a:moveTo>
                <a:lnTo>
                  <a:pt x="11482939" y="0"/>
                </a:lnTo>
                <a:lnTo>
                  <a:pt x="11482939" y="5573027"/>
                </a:lnTo>
                <a:lnTo>
                  <a:pt x="0" y="5573027"/>
                </a:lnTo>
                <a:close/>
              </a:path>
            </a:pathLst>
          </a:custGeom>
        </p:spPr>
      </p:pic>
      <p:grpSp>
        <p:nvGrpSpPr>
          <p:cNvPr id="13" name="组合 12"/>
          <p:cNvGrpSpPr/>
          <p:nvPr userDrawn="1"/>
        </p:nvGrpSpPr>
        <p:grpSpPr>
          <a:xfrm>
            <a:off x="333034" y="629893"/>
            <a:ext cx="11525932" cy="5598215"/>
            <a:chOff x="333034" y="629893"/>
            <a:chExt cx="11525932" cy="5598215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333034" y="629893"/>
              <a:ext cx="11525932" cy="5598215"/>
              <a:chOff x="378745" y="1254695"/>
              <a:chExt cx="11525932" cy="5598215"/>
            </a:xfrm>
          </p:grpSpPr>
          <p:sp>
            <p:nvSpPr>
              <p:cNvPr id="41" name="任意多边形: 形状 40"/>
              <p:cNvSpPr/>
              <p:nvPr/>
            </p:nvSpPr>
            <p:spPr>
              <a:xfrm>
                <a:off x="378745" y="1254695"/>
                <a:ext cx="8729396" cy="5588000"/>
              </a:xfrm>
              <a:custGeom>
                <a:avLst/>
                <a:gdLst>
                  <a:gd name="connsiteX0" fmla="*/ 0 w 8729396"/>
                  <a:gd name="connsiteY0" fmla="*/ 0 h 5588000"/>
                  <a:gd name="connsiteX1" fmla="*/ 8729396 w 8729396"/>
                  <a:gd name="connsiteY1" fmla="*/ 0 h 5588000"/>
                  <a:gd name="connsiteX2" fmla="*/ 7791939 w 8729396"/>
                  <a:gd name="connsiteY2" fmla="*/ 5588000 h 5588000"/>
                  <a:gd name="connsiteX3" fmla="*/ 0 w 8729396"/>
                  <a:gd name="connsiteY3" fmla="*/ 5588000 h 558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29396" h="5588000">
                    <a:moveTo>
                      <a:pt x="0" y="0"/>
                    </a:moveTo>
                    <a:lnTo>
                      <a:pt x="8729396" y="0"/>
                    </a:lnTo>
                    <a:lnTo>
                      <a:pt x="7791939" y="5588000"/>
                    </a:lnTo>
                    <a:lnTo>
                      <a:pt x="0" y="5588000"/>
                    </a:lnTo>
                    <a:close/>
                  </a:path>
                </a:pathLst>
              </a:custGeom>
              <a:solidFill>
                <a:schemeClr val="bg2">
                  <a:alpha val="96000"/>
                </a:schemeClr>
              </a:solidFill>
              <a:ln w="31750"/>
              <a:effectLst>
                <a:outerShdw blurRad="127000" dist="38100" dir="5400000" algn="t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6000" dirty="0">
                  <a:cs typeface="+mn-ea"/>
                  <a:sym typeface="+mn-lt"/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 flipH="1">
                <a:off x="8170684" y="1264876"/>
                <a:ext cx="3733993" cy="5588034"/>
              </a:xfrm>
              <a:custGeom>
                <a:avLst/>
                <a:gdLst>
                  <a:gd name="connsiteX0" fmla="*/ 0 w 4456252"/>
                  <a:gd name="connsiteY0" fmla="*/ 5588000 h 5588000"/>
                  <a:gd name="connsiteX1" fmla="*/ 1278410 w 4456252"/>
                  <a:gd name="connsiteY1" fmla="*/ 0 h 5588000"/>
                  <a:gd name="connsiteX2" fmla="*/ 3177842 w 4456252"/>
                  <a:gd name="connsiteY2" fmla="*/ 0 h 5588000"/>
                  <a:gd name="connsiteX3" fmla="*/ 4456252 w 4456252"/>
                  <a:gd name="connsiteY3" fmla="*/ 5588000 h 5588000"/>
                  <a:gd name="connsiteX4" fmla="*/ 0 w 4456252"/>
                  <a:gd name="connsiteY4" fmla="*/ 5588000 h 5588000"/>
                  <a:gd name="connsiteX0-1" fmla="*/ 4456252 w 4547692"/>
                  <a:gd name="connsiteY0-2" fmla="*/ 5588000 h 5679440"/>
                  <a:gd name="connsiteX1-3" fmla="*/ 0 w 4547692"/>
                  <a:gd name="connsiteY1-4" fmla="*/ 5588000 h 5679440"/>
                  <a:gd name="connsiteX2-5" fmla="*/ 1278410 w 4547692"/>
                  <a:gd name="connsiteY2-6" fmla="*/ 0 h 5679440"/>
                  <a:gd name="connsiteX3-7" fmla="*/ 3177842 w 4547692"/>
                  <a:gd name="connsiteY3-8" fmla="*/ 0 h 5679440"/>
                  <a:gd name="connsiteX4-9" fmla="*/ 4547692 w 4547692"/>
                  <a:gd name="connsiteY4-10" fmla="*/ 5679440 h 5679440"/>
                  <a:gd name="connsiteX0-11" fmla="*/ 4456252 w 4456252"/>
                  <a:gd name="connsiteY0-12" fmla="*/ 5588000 h 5588000"/>
                  <a:gd name="connsiteX1-13" fmla="*/ 0 w 4456252"/>
                  <a:gd name="connsiteY1-14" fmla="*/ 5588000 h 5588000"/>
                  <a:gd name="connsiteX2-15" fmla="*/ 1278410 w 4456252"/>
                  <a:gd name="connsiteY2-16" fmla="*/ 0 h 5588000"/>
                  <a:gd name="connsiteX3-17" fmla="*/ 3177842 w 4456252"/>
                  <a:gd name="connsiteY3-18" fmla="*/ 0 h 5588000"/>
                  <a:gd name="connsiteX0-19" fmla="*/ 4503209 w 4503209"/>
                  <a:gd name="connsiteY0-20" fmla="*/ 5588000 h 5588000"/>
                  <a:gd name="connsiteX1-21" fmla="*/ 46957 w 4503209"/>
                  <a:gd name="connsiteY1-22" fmla="*/ 5588000 h 5588000"/>
                  <a:gd name="connsiteX2-23" fmla="*/ 0 w 4503209"/>
                  <a:gd name="connsiteY2-24" fmla="*/ 61645 h 5588000"/>
                  <a:gd name="connsiteX3-25" fmla="*/ 3224799 w 4503209"/>
                  <a:gd name="connsiteY3-26" fmla="*/ 0 h 5588000"/>
                  <a:gd name="connsiteX0-27" fmla="*/ 4503209 w 4503209"/>
                  <a:gd name="connsiteY0-28" fmla="*/ 5588000 h 5588000"/>
                  <a:gd name="connsiteX1-29" fmla="*/ 46957 w 4503209"/>
                  <a:gd name="connsiteY1-30" fmla="*/ 5588000 h 5588000"/>
                  <a:gd name="connsiteX2-31" fmla="*/ 0 w 4503209"/>
                  <a:gd name="connsiteY2-32" fmla="*/ 10275 h 5588000"/>
                  <a:gd name="connsiteX3-33" fmla="*/ 3224799 w 4503209"/>
                  <a:gd name="connsiteY3-34" fmla="*/ 0 h 5588000"/>
                  <a:gd name="connsiteX0-35" fmla="*/ 4311842 w 4311842"/>
                  <a:gd name="connsiteY0-36" fmla="*/ 5588000 h 5588000"/>
                  <a:gd name="connsiteX1-37" fmla="*/ 46957 w 4311842"/>
                  <a:gd name="connsiteY1-38" fmla="*/ 5588000 h 5588000"/>
                  <a:gd name="connsiteX2-39" fmla="*/ 0 w 4311842"/>
                  <a:gd name="connsiteY2-40" fmla="*/ 10275 h 5588000"/>
                  <a:gd name="connsiteX3-41" fmla="*/ 3224799 w 4311842"/>
                  <a:gd name="connsiteY3-42" fmla="*/ 0 h 5588000"/>
                  <a:gd name="connsiteX0-43" fmla="*/ 4265561 w 4265561"/>
                  <a:gd name="connsiteY0-44" fmla="*/ 5588000 h 5588000"/>
                  <a:gd name="connsiteX1-45" fmla="*/ 46957 w 4265561"/>
                  <a:gd name="connsiteY1-46" fmla="*/ 5588000 h 5588000"/>
                  <a:gd name="connsiteX2-47" fmla="*/ 0 w 4265561"/>
                  <a:gd name="connsiteY2-48" fmla="*/ 10275 h 5588000"/>
                  <a:gd name="connsiteX3-49" fmla="*/ 3224799 w 4265561"/>
                  <a:gd name="connsiteY3-50" fmla="*/ 0 h 5588000"/>
                  <a:gd name="connsiteX0-51" fmla="*/ 4265561 w 4265561"/>
                  <a:gd name="connsiteY0-52" fmla="*/ 5588000 h 5588000"/>
                  <a:gd name="connsiteX1-53" fmla="*/ 46957 w 4265561"/>
                  <a:gd name="connsiteY1-54" fmla="*/ 5588000 h 5588000"/>
                  <a:gd name="connsiteX2-55" fmla="*/ 0 w 4265561"/>
                  <a:gd name="connsiteY2-56" fmla="*/ 10275 h 5588000"/>
                  <a:gd name="connsiteX3-57" fmla="*/ 3194641 w 4265561"/>
                  <a:gd name="connsiteY3-58" fmla="*/ 0 h 5588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4265561" h="5588000">
                    <a:moveTo>
                      <a:pt x="4265561" y="5588000"/>
                    </a:moveTo>
                    <a:lnTo>
                      <a:pt x="46957" y="5588000"/>
                    </a:lnTo>
                    <a:lnTo>
                      <a:pt x="0" y="10275"/>
                    </a:lnTo>
                    <a:lnTo>
                      <a:pt x="3194641" y="0"/>
                    </a:lnTo>
                  </a:path>
                </a:pathLst>
              </a:custGeom>
              <a:solidFill>
                <a:schemeClr val="accent1">
                  <a:alpha val="90000"/>
                </a:schemeClr>
              </a:solidFill>
              <a:ln w="317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 flipH="1">
              <a:off x="10572502" y="5800567"/>
              <a:ext cx="966987" cy="152400"/>
              <a:chOff x="9774601" y="5660136"/>
              <a:chExt cx="966987" cy="152400"/>
            </a:xfrm>
          </p:grpSpPr>
          <p:sp>
            <p:nvSpPr>
              <p:cNvPr id="30" name="矩形 29"/>
              <p:cNvSpPr/>
              <p:nvPr/>
            </p:nvSpPr>
            <p:spPr>
              <a:xfrm>
                <a:off x="10046130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10317659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10589188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9774601" y="5660136"/>
                <a:ext cx="152400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34" name="组合 33"/>
            <p:cNvGrpSpPr/>
            <p:nvPr userDrawn="1"/>
          </p:nvGrpSpPr>
          <p:grpSpPr>
            <a:xfrm>
              <a:off x="664749" y="870774"/>
              <a:ext cx="966987" cy="152400"/>
              <a:chOff x="9800002" y="5660136"/>
              <a:chExt cx="966987" cy="152400"/>
            </a:xfrm>
          </p:grpSpPr>
          <p:sp>
            <p:nvSpPr>
              <p:cNvPr id="35" name="矩形 34"/>
              <p:cNvSpPr/>
              <p:nvPr/>
            </p:nvSpPr>
            <p:spPr>
              <a:xfrm>
                <a:off x="10071531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10343060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10614589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矩形 37"/>
              <p:cNvSpPr/>
              <p:nvPr/>
            </p:nvSpPr>
            <p:spPr>
              <a:xfrm>
                <a:off x="9800002" y="5660136"/>
                <a:ext cx="152400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绿色的叶子&#10;&#10;描述已自动生成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" r="82" b="15992"/>
          <a:stretch>
            <a:fillRect/>
          </a:stretch>
        </p:blipFill>
        <p:spPr>
          <a:xfrm>
            <a:off x="-13318" y="1"/>
            <a:ext cx="12208526" cy="6857999"/>
          </a:xfrm>
          <a:prstGeom prst="rect">
            <a:avLst/>
          </a:prstGeom>
        </p:spPr>
      </p:pic>
      <p:sp>
        <p:nvSpPr>
          <p:cNvPr id="14" name="任意多边形: 形状 13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1" name="图片 10" descr="绿色的叶子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40"/>
          <a:stretch>
            <a:fillRect/>
          </a:stretch>
        </p:blipFill>
        <p:spPr>
          <a:xfrm>
            <a:off x="440077" y="406471"/>
            <a:ext cx="11311846" cy="6045058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440077" y="406471"/>
            <a:ext cx="11311846" cy="6045058"/>
          </a:xfrm>
          <a:prstGeom prst="rect">
            <a:avLst/>
          </a:prstGeom>
          <a:solidFill>
            <a:schemeClr val="bg1">
              <a:alpha val="95000"/>
            </a:schemeClr>
          </a:solidFill>
          <a:ln w="0" cap="flat" cmpd="sng" algn="ctr">
            <a:noFill/>
            <a:prstDash val="solid"/>
            <a:miter lim="800000"/>
          </a:ln>
          <a:effectLst>
            <a:outerShdw blurRad="127000" dist="76200" dir="2700000" algn="tl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绿色的叶子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" b="15992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7" name="任意多边形: 形状 6"/>
          <p:cNvSpPr/>
          <p:nvPr>
            <p:custDataLst>
              <p:tags r:id="rId1"/>
            </p:custDataLst>
          </p:nvPr>
        </p:nvSpPr>
        <p:spPr>
          <a:xfrm>
            <a:off x="2783540" y="0"/>
            <a:ext cx="9407061" cy="6858000"/>
          </a:xfrm>
          <a:custGeom>
            <a:avLst/>
            <a:gdLst>
              <a:gd name="connsiteX0" fmla="*/ 0 w 9407061"/>
              <a:gd name="connsiteY0" fmla="*/ 0 h 6858000"/>
              <a:gd name="connsiteX1" fmla="*/ 9407061 w 9407061"/>
              <a:gd name="connsiteY1" fmla="*/ 0 h 6858000"/>
              <a:gd name="connsiteX2" fmla="*/ 9407061 w 9407061"/>
              <a:gd name="connsiteY2" fmla="*/ 6858000 h 6858000"/>
              <a:gd name="connsiteX3" fmla="*/ 0 w 94070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7061" h="6858000">
                <a:moveTo>
                  <a:pt x="0" y="0"/>
                </a:moveTo>
                <a:lnTo>
                  <a:pt x="9407061" y="0"/>
                </a:lnTo>
                <a:lnTo>
                  <a:pt x="94070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任意多边形: 形状 11"/>
          <p:cNvSpPr/>
          <p:nvPr userDrawn="1"/>
        </p:nvSpPr>
        <p:spPr>
          <a:xfrm>
            <a:off x="0" y="0"/>
            <a:ext cx="6949440" cy="6858000"/>
          </a:xfrm>
          <a:custGeom>
            <a:avLst/>
            <a:gdLst>
              <a:gd name="connsiteX0" fmla="*/ 0 w 6949440"/>
              <a:gd name="connsiteY0" fmla="*/ 0 h 6858000"/>
              <a:gd name="connsiteX1" fmla="*/ 5234940 w 6949440"/>
              <a:gd name="connsiteY1" fmla="*/ 0 h 6858000"/>
              <a:gd name="connsiteX2" fmla="*/ 6949440 w 6949440"/>
              <a:gd name="connsiteY2" fmla="*/ 6858000 h 6858000"/>
              <a:gd name="connsiteX3" fmla="*/ 0 w 694944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49440" h="6858000">
                <a:moveTo>
                  <a:pt x="0" y="0"/>
                </a:moveTo>
                <a:lnTo>
                  <a:pt x="5234940" y="0"/>
                </a:lnTo>
                <a:lnTo>
                  <a:pt x="694944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341086" y="359229"/>
            <a:ext cx="11509829" cy="6139543"/>
            <a:chOff x="341086" y="359229"/>
            <a:chExt cx="11509829" cy="6139543"/>
          </a:xfrm>
        </p:grpSpPr>
        <p:sp>
          <p:nvSpPr>
            <p:cNvPr id="11" name="矩形 10"/>
            <p:cNvSpPr/>
            <p:nvPr userDrawn="1"/>
          </p:nvSpPr>
          <p:spPr>
            <a:xfrm>
              <a:off x="341086" y="359229"/>
              <a:ext cx="11509829" cy="6139543"/>
            </a:xfrm>
            <a:prstGeom prst="rect">
              <a:avLst/>
            </a:prstGeom>
            <a:solidFill>
              <a:schemeClr val="bg1">
                <a:alpha val="92000"/>
              </a:schemeClr>
            </a:solidFill>
            <a:ln w="0" cap="flat" cmpd="sng" algn="ctr">
              <a:noFill/>
              <a:prstDash val="solid"/>
              <a:miter lim="800000"/>
            </a:ln>
            <a:effectLst>
              <a:outerShdw blurRad="127000" dist="76200" dir="2700000" algn="tl" rotWithShape="0">
                <a:schemeClr val="accent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组合 13"/>
            <p:cNvGrpSpPr/>
            <p:nvPr userDrawn="1"/>
          </p:nvGrpSpPr>
          <p:grpSpPr>
            <a:xfrm flipH="1">
              <a:off x="10570977" y="6019903"/>
              <a:ext cx="966987" cy="152400"/>
              <a:chOff x="9774601" y="5660136"/>
              <a:chExt cx="966987" cy="152400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10046130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10317659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10589188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9774601" y="5660136"/>
                <a:ext cx="152400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" name="标题 15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80771" y="606890"/>
            <a:ext cx="4813123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>
            <a:lvl1pPr>
              <a:defRPr lang="zh-CN" altLang="en-US" sz="2800" dirty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635052" y="631428"/>
            <a:ext cx="45719" cy="3928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绿色的叶子&#10;&#10;描述已自动生成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" b="15992"/>
          <a:stretch>
            <a:fillRect/>
          </a:stretch>
        </p:blipFill>
        <p:spPr>
          <a:xfrm>
            <a:off x="-12700" y="1"/>
            <a:ext cx="12204700" cy="6857999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矩形 6"/>
            <p:cNvSpPr/>
            <p:nvPr>
              <p:custDataLst>
                <p:tags r:id="rId1"/>
              </p:custDataLst>
            </p:nvPr>
          </p:nvSpPr>
          <p:spPr>
            <a:xfrm>
              <a:off x="6096000" y="0"/>
              <a:ext cx="6096000" cy="6858000"/>
            </a:xfrm>
            <a:prstGeom prst="rect">
              <a:avLst/>
            </a:prstGeom>
            <a:solidFill>
              <a:schemeClr val="bg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矩形 11"/>
            <p:cNvSpPr/>
            <p:nvPr userDrawn="1"/>
          </p:nvSpPr>
          <p:spPr>
            <a:xfrm>
              <a:off x="0" y="0"/>
              <a:ext cx="6096000" cy="6858000"/>
            </a:xfrm>
            <a:prstGeom prst="rect">
              <a:avLst/>
            </a:prstGeom>
            <a:solidFill>
              <a:schemeClr val="accent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420431" y="395239"/>
            <a:ext cx="11351138" cy="6067522"/>
          </a:xfrm>
          <a:prstGeom prst="rect">
            <a:avLst/>
          </a:prstGeom>
          <a:solidFill>
            <a:schemeClr val="bg1">
              <a:alpha val="92000"/>
            </a:schemeClr>
          </a:solidFill>
          <a:ln w="0" cap="flat" cmpd="sng" algn="ctr">
            <a:noFill/>
            <a:prstDash val="solid"/>
            <a:miter lim="800000"/>
          </a:ln>
          <a:effectLst>
            <a:outerShdw blurRad="127000" dist="76200" dir="2700000" algn="tl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 flipH="1">
            <a:off x="10241326" y="5715501"/>
            <a:ext cx="966987" cy="152400"/>
            <a:chOff x="9774601" y="5660136"/>
            <a:chExt cx="966987" cy="152400"/>
          </a:xfrm>
        </p:grpSpPr>
        <p:sp>
          <p:nvSpPr>
            <p:cNvPr id="18" name="矩形 17"/>
            <p:cNvSpPr/>
            <p:nvPr/>
          </p:nvSpPr>
          <p:spPr>
            <a:xfrm>
              <a:off x="10046130" y="5660136"/>
              <a:ext cx="152400" cy="1524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10317659" y="5660136"/>
              <a:ext cx="152400" cy="1524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10589188" y="5660136"/>
              <a:ext cx="152400" cy="1524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9774601" y="5660136"/>
              <a:ext cx="152400" cy="152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任意多边形: 形状 22"/>
          <p:cNvSpPr/>
          <p:nvPr userDrawn="1"/>
        </p:nvSpPr>
        <p:spPr>
          <a:xfrm>
            <a:off x="1029903" y="1645921"/>
            <a:ext cx="10178410" cy="3474720"/>
          </a:xfrm>
          <a:custGeom>
            <a:avLst/>
            <a:gdLst>
              <a:gd name="connsiteX0" fmla="*/ 0 w 10195560"/>
              <a:gd name="connsiteY0" fmla="*/ 0 h 3474720"/>
              <a:gd name="connsiteX1" fmla="*/ 10195560 w 10195560"/>
              <a:gd name="connsiteY1" fmla="*/ 0 h 3474720"/>
              <a:gd name="connsiteX2" fmla="*/ 10195560 w 10195560"/>
              <a:gd name="connsiteY2" fmla="*/ 1530157 h 3474720"/>
              <a:gd name="connsiteX3" fmla="*/ 9838314 w 10195560"/>
              <a:gd name="connsiteY3" fmla="*/ 1737360 h 3474720"/>
              <a:gd name="connsiteX4" fmla="*/ 10195560 w 10195560"/>
              <a:gd name="connsiteY4" fmla="*/ 1944562 h 3474720"/>
              <a:gd name="connsiteX5" fmla="*/ 10195560 w 10195560"/>
              <a:gd name="connsiteY5" fmla="*/ 3474720 h 3474720"/>
              <a:gd name="connsiteX6" fmla="*/ 0 w 10195560"/>
              <a:gd name="connsiteY6" fmla="*/ 3474720 h 34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95560" h="3474720">
                <a:moveTo>
                  <a:pt x="0" y="0"/>
                </a:moveTo>
                <a:lnTo>
                  <a:pt x="10195560" y="0"/>
                </a:lnTo>
                <a:lnTo>
                  <a:pt x="10195560" y="1530157"/>
                </a:lnTo>
                <a:lnTo>
                  <a:pt x="9838314" y="1737360"/>
                </a:lnTo>
                <a:lnTo>
                  <a:pt x="10195560" y="1944562"/>
                </a:lnTo>
                <a:lnTo>
                  <a:pt x="10195560" y="3474720"/>
                </a:lnTo>
                <a:lnTo>
                  <a:pt x="0" y="34747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/>
            <a:endParaRPr lang="zh-CN" altLang="en-US" sz="1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3Column_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形状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4153012" y="182445"/>
            <a:ext cx="2259871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440603" y="759873"/>
            <a:ext cx="1657138" cy="44026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65" b="0" i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 hasCustomPrompt="1"/>
          </p:nvPr>
        </p:nvSpPr>
        <p:spPr>
          <a:xfrm>
            <a:off x="440603" y="1490309"/>
            <a:ext cx="1657138" cy="46078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2377999" y="182445"/>
            <a:ext cx="1494754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7" hasCustomPrompt="1"/>
          </p:nvPr>
        </p:nvSpPr>
        <p:spPr>
          <a:xfrm>
            <a:off x="2378000" y="759876"/>
            <a:ext cx="1494754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1.xml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3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90170" tIns="46990" rIns="90170" bIns="46990" rtlCol="0">
            <a:sp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9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2025/1/7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0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1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矩形 6" hidden="1"/>
          <p:cNvSpPr/>
          <p:nvPr>
            <p:custDataLst>
              <p:tags r:id="rId1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7" Type="http://schemas.openxmlformats.org/officeDocument/2006/relationships/notesSlide" Target="../notesSlides/notesSlide15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29.xml"/><Relationship Id="rId4" Type="http://schemas.openxmlformats.org/officeDocument/2006/relationships/tags" Target="../tags/tag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9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0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本框 37"/>
          <p:cNvSpPr txBox="1"/>
          <p:nvPr>
            <p:custDataLst>
              <p:tags r:id="rId2"/>
            </p:custDataLst>
          </p:nvPr>
        </p:nvSpPr>
        <p:spPr>
          <a:xfrm>
            <a:off x="236123" y="1421975"/>
            <a:ext cx="8848676" cy="16619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>
              <a:spcBef>
                <a:spcPts val="0"/>
              </a:spcBef>
              <a:buSzPct val="100000"/>
            </a:pPr>
            <a:r>
              <a:rPr lang="zh-CN" altLang="en-US" sz="5400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rPr>
              <a:t>前端方向企业实训</a:t>
            </a:r>
            <a:endParaRPr lang="en-US" altLang="zh-CN" sz="5400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+mn-lt"/>
            </a:endParaRPr>
          </a:p>
          <a:p>
            <a:pPr algn="ctr">
              <a:spcBef>
                <a:spcPts val="0"/>
              </a:spcBef>
              <a:buSzPct val="100000"/>
            </a:pPr>
            <a:r>
              <a:rPr lang="zh-CN" altLang="en-US" sz="5400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rPr>
              <a:t>项目报告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850690" y="4814906"/>
            <a:ext cx="5615894" cy="490220"/>
            <a:chOff x="911225" y="3795252"/>
            <a:chExt cx="3359497" cy="490220"/>
          </a:xfrm>
        </p:grpSpPr>
        <p:sp>
          <p:nvSpPr>
            <p:cNvPr id="35" name="矩形 34"/>
            <p:cNvSpPr/>
            <p:nvPr/>
          </p:nvSpPr>
          <p:spPr>
            <a:xfrm>
              <a:off x="911225" y="3795252"/>
              <a:ext cx="3359497" cy="49022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092200" y="3902004"/>
              <a:ext cx="2943934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cs typeface="+mn-cs"/>
                </a:rPr>
                <a:t>汇报人：</a:t>
              </a:r>
              <a:r>
                <a:rPr kumimoji="0" lang="en-US" altLang="zh-CN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cs typeface="+mn-cs"/>
                </a:rPr>
                <a:t> 5522103</a:t>
              </a:r>
              <a:r>
                <a:rPr lang="en-US" altLang="zh-CN" dirty="0">
                  <a:solidFill>
                    <a:schemeClr val="bg1"/>
                  </a:solidFill>
                  <a:latin typeface="+mn-ea"/>
                </a:rPr>
                <a:t>2 </a:t>
              </a: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王峰宁、</a:t>
              </a:r>
              <a:r>
                <a:rPr lang="en-US" altLang="zh-CN" dirty="0">
                  <a:solidFill>
                    <a:schemeClr val="bg1"/>
                  </a:solidFill>
                  <a:latin typeface="+mn-ea"/>
                </a:rPr>
                <a:t>55221009</a:t>
              </a:r>
              <a:r>
                <a:rPr lang="zh-CN" altLang="en-US" dirty="0">
                  <a:solidFill>
                    <a:schemeClr val="bg1"/>
                  </a:solidFill>
                  <a:latin typeface="+mn-ea"/>
                </a:rPr>
                <a:t>刘张弛</a:t>
              </a:r>
              <a:endParaRPr lang="en-US" altLang="zh-CN" dirty="0" err="1">
                <a:solidFill>
                  <a:schemeClr val="bg1"/>
                </a:solidFill>
                <a:latin typeface="+mn-ea"/>
                <a:cs typeface="+mn-ea"/>
                <a:sym typeface="+mn-ea"/>
              </a:endParaRPr>
            </a:p>
          </p:txBody>
        </p:sp>
      </p:grpSp>
      <p:sp>
        <p:nvSpPr>
          <p:cNvPr id="17" name="文本框 16"/>
          <p:cNvSpPr txBox="1"/>
          <p:nvPr>
            <p:custDataLst>
              <p:tags r:id="rId3"/>
            </p:custDataLst>
          </p:nvPr>
        </p:nvSpPr>
        <p:spPr>
          <a:xfrm>
            <a:off x="850690" y="3333884"/>
            <a:ext cx="7619542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lnSpc>
                <a:spcPct val="100000"/>
              </a:lnSpc>
              <a:buSzPct val="100000"/>
              <a:buFont typeface="Arial" panose="020B0604020202020204" pitchFamily="34" charset="0"/>
              <a:buNone/>
            </a:pPr>
            <a:r>
              <a:rPr lang="zh-CN" altLang="en-US" sz="2000" b="1" kern="100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rPr>
              <a:t>基于微信小程序开发工具的带有饮食健康智能管理的点餐小程序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D6878F-F4E0-BC78-BB5F-305C9A130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D760E093-D62D-232E-4E96-C852C7392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>
            <a:spAutoFit/>
          </a:bodyPr>
          <a:lstStyle/>
          <a:p>
            <a:r>
              <a:rPr lang="zh-CN" altLang="en-US" dirty="0"/>
              <a:t>功能演示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57E6ABF-E682-17D7-C9B6-1AE136A28A6A}"/>
              </a:ext>
            </a:extLst>
          </p:cNvPr>
          <p:cNvSpPr txBox="1"/>
          <p:nvPr/>
        </p:nvSpPr>
        <p:spPr>
          <a:xfrm>
            <a:off x="680770" y="1198524"/>
            <a:ext cx="3614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en-US" altLang="zh-CN" dirty="0"/>
              <a:t>3</a:t>
            </a:r>
            <a:r>
              <a:rPr lang="zh-CN" altLang="en-US" dirty="0"/>
              <a:t>、小程序主页面：点餐功能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FDFE564-29B8-A8EE-C3DA-0737F517AB3E}"/>
              </a:ext>
            </a:extLst>
          </p:cNvPr>
          <p:cNvSpPr txBox="1"/>
          <p:nvPr/>
        </p:nvSpPr>
        <p:spPr>
          <a:xfrm>
            <a:off x="680771" y="1675615"/>
            <a:ext cx="4813123" cy="379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50000"/>
              </a:lnSpc>
            </a:pPr>
            <a:r>
              <a:rPr lang="zh-CN" altLang="en-US" dirty="0"/>
              <a:t>若点击下方的菜单，即可进行点餐。</a:t>
            </a:r>
            <a:endParaRPr lang="en-US" altLang="zh-CN" dirty="0"/>
          </a:p>
          <a:p>
            <a:pPr indent="457200" algn="just">
              <a:lnSpc>
                <a:spcPct val="150000"/>
              </a:lnSpc>
            </a:pPr>
            <a:r>
              <a:rPr lang="zh-CN" altLang="en-US" dirty="0"/>
              <a:t>点完餐之后，点击购餐车图标，即可查看刚刚所点的所有餐品（如图中点了</a:t>
            </a:r>
            <a:r>
              <a:rPr lang="en-US" altLang="zh-CN" dirty="0"/>
              <a:t>1</a:t>
            </a:r>
            <a:r>
              <a:rPr lang="zh-CN" altLang="en-US" dirty="0"/>
              <a:t>份鱼香肉丝和</a:t>
            </a:r>
            <a:r>
              <a:rPr lang="en-US" altLang="zh-CN" dirty="0"/>
              <a:t>1</a:t>
            </a:r>
            <a:r>
              <a:rPr lang="zh-CN" altLang="en-US" dirty="0"/>
              <a:t>份麻婆豆腐），并可进行</a:t>
            </a:r>
            <a:r>
              <a:rPr lang="zh-CN" altLang="en-US" u="sng" dirty="0"/>
              <a:t>添加、删除、结算</a:t>
            </a:r>
            <a:r>
              <a:rPr lang="zh-CN" altLang="en-US" dirty="0"/>
              <a:t>等操作。</a:t>
            </a:r>
            <a:endParaRPr lang="en-US" altLang="zh-CN" dirty="0"/>
          </a:p>
          <a:p>
            <a:pPr indent="457200" algn="just">
              <a:lnSpc>
                <a:spcPct val="150000"/>
              </a:lnSpc>
            </a:pPr>
            <a:r>
              <a:rPr lang="zh-CN" altLang="en-US" dirty="0"/>
              <a:t>注：</a:t>
            </a:r>
            <a:r>
              <a:rPr lang="zh-CN" altLang="en-US" u="sng" dirty="0"/>
              <a:t>选择结算时若处于未登录状态</a:t>
            </a:r>
            <a:r>
              <a:rPr lang="zh-CN" altLang="en-US" dirty="0"/>
              <a:t>，则系统将提示未登录，并自动跳转至登录界面；完成登录后，即可自动恢复至上述订单确认页面。</a:t>
            </a:r>
            <a:endParaRPr lang="en-US" altLang="zh-CN" dirty="0"/>
          </a:p>
          <a:p>
            <a:pPr indent="457200">
              <a:lnSpc>
                <a:spcPct val="150000"/>
              </a:lnSpc>
            </a:pPr>
            <a:endParaRPr lang="zh-CN" altLang="en-US" u="sng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F8DE792-73E6-F597-2942-A86B19BB4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7560" y="370036"/>
            <a:ext cx="2822001" cy="6117928"/>
          </a:xfrm>
          <a:prstGeom prst="round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8579B9A-734B-21AF-C325-14E520506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3227" y="370036"/>
            <a:ext cx="2822002" cy="6117928"/>
          </a:xfrm>
          <a:prstGeom prst="roundRect">
            <a:avLst/>
          </a:prstGeom>
          <a:ln>
            <a:solidFill>
              <a:schemeClr val="tx1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13488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A4247-FA05-4EB0-091D-20C227ABD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CDD3EF2E-31A3-F98F-0D11-540A29D50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>
            <a:spAutoFit/>
          </a:bodyPr>
          <a:lstStyle/>
          <a:p>
            <a:r>
              <a:rPr lang="zh-CN" altLang="en-US" dirty="0"/>
              <a:t>功能演示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0E27D55-14A5-5E71-2AC9-18735CC1930E}"/>
              </a:ext>
            </a:extLst>
          </p:cNvPr>
          <p:cNvSpPr txBox="1"/>
          <p:nvPr/>
        </p:nvSpPr>
        <p:spPr>
          <a:xfrm>
            <a:off x="680770" y="1198524"/>
            <a:ext cx="3614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en-US" altLang="zh-CN" dirty="0"/>
              <a:t>4</a:t>
            </a:r>
            <a:r>
              <a:rPr lang="zh-CN" altLang="en-US" dirty="0"/>
              <a:t>、营养智能分析功能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8F31E33-E16C-23A2-B1F8-75EF4321B82B}"/>
              </a:ext>
            </a:extLst>
          </p:cNvPr>
          <p:cNvSpPr txBox="1"/>
          <p:nvPr/>
        </p:nvSpPr>
        <p:spPr>
          <a:xfrm>
            <a:off x="680771" y="1675615"/>
            <a:ext cx="4813123" cy="2961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50000"/>
              </a:lnSpc>
            </a:pPr>
            <a:r>
              <a:rPr lang="zh-CN" altLang="en-US" dirty="0"/>
              <a:t>结算之后，可点击“营养分析”，查看此次点餐的营养智能分析报告。如图。</a:t>
            </a:r>
            <a:endParaRPr lang="en-US" altLang="zh-CN" dirty="0"/>
          </a:p>
          <a:p>
            <a:pPr indent="457200" algn="just">
              <a:lnSpc>
                <a:spcPct val="150000"/>
              </a:lnSpc>
            </a:pPr>
            <a:r>
              <a:rPr lang="zh-CN" altLang="en-US" dirty="0"/>
              <a:t>图中的总蛋白质、总脂肪、膳食健康指数等都是由</a:t>
            </a:r>
            <a:r>
              <a:rPr lang="en-US" altLang="zh-CN" dirty="0"/>
              <a:t>JS</a:t>
            </a:r>
            <a:r>
              <a:rPr lang="zh-CN" altLang="en-US" dirty="0"/>
              <a:t>中的计算公式结合具体菜品进行计算得出，根据此数值，系统会给出相应“营养分析与建议”。</a:t>
            </a:r>
            <a:endParaRPr lang="en-US" altLang="zh-CN" dirty="0"/>
          </a:p>
          <a:p>
            <a:pPr indent="457200" algn="just">
              <a:lnSpc>
                <a:spcPct val="150000"/>
              </a:lnSpc>
            </a:pPr>
            <a:r>
              <a:rPr lang="zh-CN" altLang="en-US" dirty="0"/>
              <a:t>至此，点餐功能、营养分析功能演示完毕。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B02EB01-4F1E-E60D-272D-B992EED9B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6479" y="347011"/>
            <a:ext cx="2843243" cy="6163977"/>
          </a:xfrm>
          <a:prstGeom prst="round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5DEB85B-2058-FAED-6D23-1376245094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8335" y="347011"/>
            <a:ext cx="2843243" cy="6163977"/>
          </a:xfrm>
          <a:prstGeom prst="roundRect">
            <a:avLst/>
          </a:prstGeom>
          <a:ln>
            <a:solidFill>
              <a:schemeClr val="tx1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4025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1747926" y="2121588"/>
            <a:ext cx="4154984" cy="36779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3900" dirty="0">
                <a:solidFill>
                  <a:schemeClr val="bg1"/>
                </a:solidFill>
                <a:latin typeface="+mj-ea"/>
                <a:ea typeface="+mj-ea"/>
              </a:rPr>
              <a:t>02</a:t>
            </a:r>
            <a:endParaRPr lang="zh-CN" altLang="en-US" sz="239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08974" y="3426553"/>
            <a:ext cx="2840703" cy="6949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92980" y="3596199"/>
            <a:ext cx="1821011" cy="3693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</a:rPr>
              <a:t>PART TWO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352143" y="2736503"/>
            <a:ext cx="5924700" cy="2031325"/>
            <a:chOff x="1354215" y="1971973"/>
            <a:chExt cx="5924700" cy="2031325"/>
          </a:xfrm>
        </p:grpSpPr>
        <p:sp>
          <p:nvSpPr>
            <p:cNvPr id="10" name="文本框 9"/>
            <p:cNvSpPr txBox="1"/>
            <p:nvPr/>
          </p:nvSpPr>
          <p:spPr>
            <a:xfrm>
              <a:off x="1354215" y="1971973"/>
              <a:ext cx="5924700" cy="2031325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66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rPr>
                <a:t>与数据库的交互</a:t>
              </a:r>
              <a:endParaRPr lang="zh-CN" altLang="en-US" sz="66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kumimoji="1" lang="zh-CN" altLang="en-US" sz="6600" dirty="0">
                <a:solidFill>
                  <a:schemeClr val="bg1"/>
                </a:solidFill>
                <a:latin typeface="+mj-ea"/>
                <a:ea typeface="+mj-ea"/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905370" y="3080048"/>
              <a:ext cx="4874895" cy="2768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kumimoji="1" lang="en-US" altLang="zh-CN" sz="1800" dirty="0">
                  <a:solidFill>
                    <a:schemeClr val="bg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Interacting with the database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32B58E-034F-6E1B-0F45-40A989C62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CB27E406-C55D-0935-AC42-4FC73DA62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>
            <a:spAutoFit/>
          </a:bodyPr>
          <a:lstStyle/>
          <a:p>
            <a:r>
              <a:rPr lang="zh-CN" altLang="en-US" dirty="0"/>
              <a:t>与数据库的交互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8A55FD1-E958-4084-0710-01A1BF41EA25}"/>
              </a:ext>
            </a:extLst>
          </p:cNvPr>
          <p:cNvSpPr txBox="1"/>
          <p:nvPr/>
        </p:nvSpPr>
        <p:spPr>
          <a:xfrm>
            <a:off x="680771" y="1340575"/>
            <a:ext cx="8871091" cy="4176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Aft>
                <a:spcPts val="600"/>
              </a:spcAft>
              <a:buSzPts val="1000"/>
              <a:tabLst>
                <a:tab pos="457200" algn="l"/>
              </a:tabLst>
            </a:pPr>
            <a:r>
              <a:rPr lang="zh-CN" altLang="en-US" dirty="0"/>
              <a:t>此次项目中用到的后端技术如下。</a:t>
            </a:r>
            <a:endParaRPr lang="en-US" altLang="zh-CN" dirty="0"/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en-US" dirty="0"/>
              <a:t>云</a:t>
            </a:r>
            <a:r>
              <a:rPr lang="zh-CN" altLang="zh-CN" dirty="0"/>
              <a:t>开发服务：</a:t>
            </a:r>
          </a:p>
          <a:p>
            <a:pPr marL="742950" lvl="1" indent="-285750" algn="just">
              <a:lnSpc>
                <a:spcPct val="150000"/>
              </a:lnSpc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zh-CN" altLang="zh-CN" dirty="0"/>
              <a:t>云数据库：无服务器数据库，用于存储</a:t>
            </a:r>
            <a:r>
              <a:rPr lang="zh-CN" altLang="zh-CN" u="sng" dirty="0"/>
              <a:t>用户个人信息</a:t>
            </a:r>
            <a:r>
              <a:rPr lang="zh-CN" altLang="zh-CN" dirty="0"/>
              <a:t>和</a:t>
            </a:r>
            <a:r>
              <a:rPr lang="zh-CN" altLang="zh-CN" u="sng" dirty="0"/>
              <a:t>菜品信息</a:t>
            </a:r>
            <a:r>
              <a:rPr lang="zh-CN" altLang="zh-CN" dirty="0"/>
              <a:t>，支持集合操作（如查询、添加、修改、删除）。</a:t>
            </a:r>
          </a:p>
          <a:p>
            <a:pPr marL="742950" lvl="1" indent="-285750" algn="just">
              <a:lnSpc>
                <a:spcPct val="150000"/>
              </a:lnSpc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zh-CN" altLang="zh-CN" dirty="0"/>
              <a:t>云函数：实现前后端的交互逻辑，作为前端访问数据库的中间层（如用户登录验证、数据读取与写入等）。</a:t>
            </a:r>
          </a:p>
          <a:p>
            <a:pPr marL="742950" lvl="1" indent="-285750" algn="just">
              <a:lnSpc>
                <a:spcPct val="150000"/>
              </a:lnSpc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zh-CN" altLang="zh-CN" dirty="0"/>
              <a:t>云存储：用于存储和调用图片等静态资源，减少本地存储的压力并提升资源访问效率。</a:t>
            </a: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zh-CN" dirty="0"/>
              <a:t>Node.js</a:t>
            </a:r>
            <a:r>
              <a:rPr lang="zh-CN" altLang="zh-CN" dirty="0"/>
              <a:t>：后端运行环境，支持云函数的部署和开发，负责处理复杂的后端逻辑。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1333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1747926" y="2121588"/>
            <a:ext cx="4154984" cy="36779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3900" dirty="0">
                <a:solidFill>
                  <a:schemeClr val="bg1"/>
                </a:solidFill>
                <a:latin typeface="+mj-ea"/>
                <a:ea typeface="+mj-ea"/>
              </a:rPr>
              <a:t>03</a:t>
            </a:r>
            <a:endParaRPr lang="zh-CN" altLang="en-US" sz="239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08974" y="3426553"/>
            <a:ext cx="2840703" cy="6949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92980" y="3596199"/>
            <a:ext cx="1989327" cy="3693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</a:rPr>
              <a:t>PART THREE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903298" y="2736503"/>
            <a:ext cx="4874895" cy="1384935"/>
            <a:chOff x="1905370" y="1971973"/>
            <a:chExt cx="4874895" cy="1384935"/>
          </a:xfrm>
        </p:grpSpPr>
        <p:sp>
          <p:nvSpPr>
            <p:cNvPr id="10" name="文本框 9"/>
            <p:cNvSpPr txBox="1"/>
            <p:nvPr/>
          </p:nvSpPr>
          <p:spPr>
            <a:xfrm>
              <a:off x="2623792" y="1971973"/>
              <a:ext cx="3385543" cy="101566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kumimoji="1" lang="zh-CN" altLang="en-US" sz="66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rPr>
                <a:t>课程总结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905370" y="3080048"/>
              <a:ext cx="4874895" cy="2768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dist"/>
              <a:r>
                <a:rPr kumimoji="1" lang="en-US" altLang="zh-CN" sz="1800" dirty="0">
                  <a:solidFill>
                    <a:schemeClr val="bg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Course Summary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54BD9E-99B2-0B0C-E52B-0434F86F7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1F0ED524-213F-A01F-DF37-EC3315B92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>
            <a:spAutoFit/>
          </a:bodyPr>
          <a:lstStyle/>
          <a:p>
            <a:r>
              <a:rPr lang="zh-CN" altLang="en-US" dirty="0"/>
              <a:t>课程总结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202012-4575-9F1E-157E-B20175E66467}"/>
              </a:ext>
            </a:extLst>
          </p:cNvPr>
          <p:cNvSpPr txBox="1"/>
          <p:nvPr/>
        </p:nvSpPr>
        <p:spPr>
          <a:xfrm>
            <a:off x="1072281" y="1620688"/>
            <a:ext cx="974263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304800" algn="just">
              <a:lnSpc>
                <a:spcPct val="150000"/>
              </a:lnSpc>
              <a:spcAft>
                <a:spcPts val="600"/>
              </a:spcAft>
            </a:pPr>
            <a:r>
              <a:rPr lang="zh-CN" altLang="zh-CN" dirty="0"/>
              <a:t>本项目基于微信小程序开发技术栈，结合云开发数据库、云函数等功能，成功实现了一个</a:t>
            </a:r>
            <a:r>
              <a:rPr lang="zh-CN" altLang="en-US" dirty="0"/>
              <a:t>带有</a:t>
            </a:r>
            <a:r>
              <a:rPr lang="zh-CN" altLang="zh-CN" dirty="0"/>
              <a:t>饮食健康</a:t>
            </a:r>
            <a:r>
              <a:rPr lang="zh-CN" altLang="en-US" dirty="0"/>
              <a:t>智能</a:t>
            </a:r>
            <a:r>
              <a:rPr lang="zh-CN" altLang="zh-CN" dirty="0"/>
              <a:t>管理</a:t>
            </a:r>
            <a:r>
              <a:rPr lang="zh-CN" altLang="en-US" dirty="0"/>
              <a:t>的点餐</a:t>
            </a:r>
            <a:r>
              <a:rPr lang="zh-CN" altLang="zh-CN" dirty="0"/>
              <a:t>平台。通过用户的个人信息以及膳食健康指数分析，为用户提供个性化的菜单推荐与营养分析报告。同时，项目实现了动态界面更新、用户交互与数据存储的高效结合，达成了功能完善、用户体验良好的目标。</a:t>
            </a:r>
          </a:p>
          <a:p>
            <a:pPr indent="304800" algn="just">
              <a:lnSpc>
                <a:spcPct val="150000"/>
              </a:lnSpc>
              <a:spcAft>
                <a:spcPts val="600"/>
              </a:spcAft>
            </a:pPr>
            <a:r>
              <a:rPr lang="zh-CN" altLang="zh-CN" dirty="0"/>
              <a:t>在项目开发过程中，我们充分利用了</a:t>
            </a:r>
            <a:r>
              <a:rPr lang="en-US" altLang="zh-CN" dirty="0" err="1"/>
              <a:t>wxml</a:t>
            </a:r>
            <a:r>
              <a:rPr lang="zh-CN" altLang="zh-CN" dirty="0"/>
              <a:t>、</a:t>
            </a:r>
            <a:r>
              <a:rPr lang="en-US" altLang="zh-CN" dirty="0" err="1"/>
              <a:t>wxss</a:t>
            </a:r>
            <a:r>
              <a:rPr lang="zh-CN" altLang="zh-CN" dirty="0"/>
              <a:t>、</a:t>
            </a:r>
            <a:r>
              <a:rPr lang="en-US" altLang="zh-CN" dirty="0"/>
              <a:t>JavaScript</a:t>
            </a:r>
            <a:r>
              <a:rPr lang="zh-CN" altLang="zh-CN" dirty="0"/>
              <a:t>进行前端开发，并借助云开发的灵活性实现了云端数据库管理、资源调用和云存储功能。这种前后端分离的开发方式，使得系统具有良好的扩展性和维护性。通过</a:t>
            </a:r>
            <a:r>
              <a:rPr lang="en-US" altLang="zh-CN" dirty="0"/>
              <a:t>MySQL</a:t>
            </a:r>
            <a:r>
              <a:rPr lang="zh-CN" altLang="zh-CN" dirty="0"/>
              <a:t>数据库与云开发的结合，大大提升了数据操作效率，同时为复杂数据管理提供了支持。</a:t>
            </a:r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4415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本框 37"/>
          <p:cNvSpPr txBox="1"/>
          <p:nvPr>
            <p:custDataLst>
              <p:tags r:id="rId2"/>
            </p:custDataLst>
          </p:nvPr>
        </p:nvSpPr>
        <p:spPr>
          <a:xfrm>
            <a:off x="1854837" y="2074783"/>
            <a:ext cx="5190019" cy="13542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dist">
              <a:spcBef>
                <a:spcPts val="0"/>
              </a:spcBef>
              <a:buSzPct val="100000"/>
            </a:pPr>
            <a:r>
              <a:rPr lang="zh-CN" altLang="en-US" sz="8800" b="0" dirty="0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感谢观看</a:t>
            </a: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854837" y="3429000"/>
            <a:ext cx="4241163" cy="6647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dist">
              <a:spcBef>
                <a:spcPts val="0"/>
              </a:spcBef>
              <a:buSzPct val="100000"/>
            </a:pPr>
            <a:endParaRPr lang="zh-CN" altLang="en-US" sz="4320" b="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1854837" y="3429000"/>
            <a:ext cx="4241163" cy="6647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dist">
              <a:spcBef>
                <a:spcPts val="0"/>
              </a:spcBef>
              <a:buSzPct val="100000"/>
            </a:pPr>
            <a:endParaRPr lang="zh-CN" altLang="en-US" sz="4320" b="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1854837" y="3370074"/>
            <a:ext cx="5190018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dist">
              <a:spcBef>
                <a:spcPts val="0"/>
              </a:spcBef>
              <a:buSzPct val="100000"/>
            </a:pPr>
            <a:r>
              <a:rPr lang="en-US" altLang="zh-CN" sz="12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Thank you for listening</a:t>
            </a:r>
            <a:endParaRPr lang="zh-CN" altLang="en-US" sz="4320" b="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854835" y="3739372"/>
            <a:ext cx="5677453" cy="49022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035810" y="3846124"/>
            <a:ext cx="457016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汇报人：</a:t>
            </a:r>
            <a:r>
              <a:rPr lang="en-US" sz="18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55221032 </a:t>
            </a:r>
            <a:r>
              <a:rPr lang="zh-CN" altLang="en-US" sz="1800" dirty="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王峰宁、</a:t>
            </a:r>
            <a:r>
              <a:rPr lang="en-US" altLang="zh-CN" sz="1800" dirty="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55221009 </a:t>
            </a:r>
            <a:r>
              <a:rPr lang="zh-CN" altLang="en-US" sz="1800" dirty="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刘张弛</a:t>
            </a:r>
            <a:endParaRPr lang="en-US" altLang="zh-CN" dirty="0" err="1">
              <a:solidFill>
                <a:schemeClr val="bg1"/>
              </a:solidFill>
              <a:latin typeface="+mn-ea"/>
              <a:cs typeface="+mn-ea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412923" y="1193519"/>
            <a:ext cx="5366151" cy="1015663"/>
            <a:chOff x="3412923" y="1193519"/>
            <a:chExt cx="5366151" cy="1015663"/>
          </a:xfrm>
        </p:grpSpPr>
        <p:sp>
          <p:nvSpPr>
            <p:cNvPr id="45" name="文本框 44"/>
            <p:cNvSpPr txBox="1"/>
            <p:nvPr/>
          </p:nvSpPr>
          <p:spPr>
            <a:xfrm>
              <a:off x="5125380" y="1193519"/>
              <a:ext cx="1941237" cy="101566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l"/>
              <a:r>
                <a:rPr lang="zh-CN" altLang="en-US" sz="6600" dirty="0">
                  <a:solidFill>
                    <a:schemeClr val="accent1"/>
                  </a:solidFill>
                  <a:latin typeface="+mj-ea"/>
                  <a:ea typeface="+mj-ea"/>
                </a:rPr>
                <a:t>目 录</a:t>
              </a:r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7812087" y="1625150"/>
              <a:ext cx="966987" cy="152400"/>
              <a:chOff x="9774601" y="5660136"/>
              <a:chExt cx="966987" cy="152400"/>
            </a:xfrm>
          </p:grpSpPr>
          <p:sp>
            <p:nvSpPr>
              <p:cNvPr id="75" name="矩形 74"/>
              <p:cNvSpPr/>
              <p:nvPr/>
            </p:nvSpPr>
            <p:spPr>
              <a:xfrm>
                <a:off x="10046130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矩形 75"/>
              <p:cNvSpPr/>
              <p:nvPr/>
            </p:nvSpPr>
            <p:spPr>
              <a:xfrm>
                <a:off x="10317659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10589188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8" name="矩形 77"/>
              <p:cNvSpPr/>
              <p:nvPr/>
            </p:nvSpPr>
            <p:spPr>
              <a:xfrm>
                <a:off x="9774601" y="5660136"/>
                <a:ext cx="152400" cy="152400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 flipH="1">
              <a:off x="3412923" y="1625150"/>
              <a:ext cx="966987" cy="152400"/>
              <a:chOff x="9774601" y="5660136"/>
              <a:chExt cx="966987" cy="152400"/>
            </a:xfrm>
          </p:grpSpPr>
          <p:sp>
            <p:nvSpPr>
              <p:cNvPr id="80" name="矩形 79"/>
              <p:cNvSpPr/>
              <p:nvPr/>
            </p:nvSpPr>
            <p:spPr>
              <a:xfrm>
                <a:off x="10046130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1" name="矩形 80"/>
              <p:cNvSpPr/>
              <p:nvPr/>
            </p:nvSpPr>
            <p:spPr>
              <a:xfrm>
                <a:off x="10317659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10589188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9774601" y="5660136"/>
                <a:ext cx="152400" cy="152400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2576677" y="3073907"/>
            <a:ext cx="2215550" cy="1936115"/>
            <a:chOff x="1408" y="4789"/>
            <a:chExt cx="3277" cy="3049"/>
          </a:xfrm>
        </p:grpSpPr>
        <p:sp>
          <p:nvSpPr>
            <p:cNvPr id="49" name="泪滴形 48"/>
            <p:cNvSpPr/>
            <p:nvPr/>
          </p:nvSpPr>
          <p:spPr>
            <a:xfrm>
              <a:off x="2356" y="4789"/>
              <a:ext cx="1380" cy="1380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2000" dirty="0"/>
                <a:t>01</a:t>
              </a:r>
              <a:endParaRPr lang="zh-CN" altLang="en-US" sz="2000" dirty="0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88" y="6433"/>
              <a:ext cx="2908" cy="116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完整功能展示</a:t>
              </a:r>
            </a:p>
            <a:p>
              <a:pPr algn="ctr"/>
              <a:endParaRPr lang="zh-CN" altLang="en-US" sz="24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408" y="7159"/>
              <a:ext cx="3277" cy="67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/>
              <a:r>
                <a:rPr kumimoji="1" lang="en-US" altLang="zh-CN" sz="1400" dirty="0">
                  <a:solidFill>
                    <a:schemeClr val="accent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Functional Demonstration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036502" y="3073907"/>
            <a:ext cx="2600960" cy="1720215"/>
            <a:chOff x="5656" y="4789"/>
            <a:chExt cx="4096" cy="2709"/>
          </a:xfrm>
        </p:grpSpPr>
        <p:sp>
          <p:nvSpPr>
            <p:cNvPr id="52" name="泪滴形 51"/>
            <p:cNvSpPr/>
            <p:nvPr/>
          </p:nvSpPr>
          <p:spPr>
            <a:xfrm>
              <a:off x="6909" y="4789"/>
              <a:ext cx="1380" cy="1380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2000" dirty="0"/>
                <a:t>02</a:t>
              </a:r>
              <a:endParaRPr lang="zh-CN" altLang="en-US" sz="2000" dirty="0"/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5656" y="6433"/>
              <a:ext cx="3878" cy="582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如何与数据库交互</a:t>
              </a:r>
              <a:endParaRPr lang="zh-CN" altLang="en-US" sz="2400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5874" y="7159"/>
              <a:ext cx="3878" cy="33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/>
              <a:r>
                <a:rPr kumimoji="1" lang="en-US" altLang="zh-CN" sz="1400" dirty="0">
                  <a:solidFill>
                    <a:schemeClr val="accent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Interacting with the database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964487" y="3073907"/>
            <a:ext cx="1846580" cy="1720215"/>
            <a:chOff x="10144" y="4789"/>
            <a:chExt cx="2908" cy="2709"/>
          </a:xfrm>
        </p:grpSpPr>
        <p:sp>
          <p:nvSpPr>
            <p:cNvPr id="55" name="泪滴形 54"/>
            <p:cNvSpPr/>
            <p:nvPr/>
          </p:nvSpPr>
          <p:spPr>
            <a:xfrm>
              <a:off x="10908" y="4789"/>
              <a:ext cx="1380" cy="1380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2000" dirty="0"/>
                <a:t>03</a:t>
              </a:r>
              <a:endParaRPr lang="zh-CN" altLang="en-US" sz="2000" dirty="0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10626" y="6433"/>
              <a:ext cx="1939" cy="582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accent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课程总结</a:t>
              </a:r>
              <a:endParaRPr lang="zh-CN" altLang="en-US" sz="2400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10144" y="7159"/>
              <a:ext cx="2908" cy="33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dist"/>
              <a:r>
                <a:rPr kumimoji="1" lang="en-US" altLang="zh-CN" sz="1400" dirty="0">
                  <a:solidFill>
                    <a:schemeClr val="accent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Course Summary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1747926" y="2121588"/>
            <a:ext cx="3484928" cy="36779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3900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  <a:endParaRPr lang="zh-CN" altLang="en-US" sz="239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108974" y="3426553"/>
            <a:ext cx="2840703" cy="6949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92980" y="3596199"/>
            <a:ext cx="1588576" cy="3693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</a:rPr>
              <a:t>PART ONE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561246" y="2736503"/>
            <a:ext cx="5097549" cy="1384935"/>
            <a:chOff x="1767788" y="1971973"/>
            <a:chExt cx="5097549" cy="1384935"/>
          </a:xfrm>
        </p:grpSpPr>
        <p:sp>
          <p:nvSpPr>
            <p:cNvPr id="19" name="文本框 18"/>
            <p:cNvSpPr txBox="1"/>
            <p:nvPr/>
          </p:nvSpPr>
          <p:spPr>
            <a:xfrm>
              <a:off x="1767788" y="1971973"/>
              <a:ext cx="5097549" cy="101566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kumimoji="1" lang="zh-CN" altLang="en-US" sz="6600" b="1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完整功能展示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861555" y="3080048"/>
              <a:ext cx="4991100" cy="2768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dist"/>
              <a:r>
                <a:rPr kumimoji="1" lang="en-US" altLang="zh-CN" dirty="0">
                  <a:solidFill>
                    <a:schemeClr val="bg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Functional Demonstration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>
            <a:spAutoFit/>
          </a:bodyPr>
          <a:lstStyle/>
          <a:p>
            <a:r>
              <a:rPr lang="zh-CN" altLang="en-US" dirty="0"/>
              <a:t>饮食健康管理点餐小程序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FB54A24-6875-3E8D-FAE1-AEDC6C1B9EE0}"/>
              </a:ext>
            </a:extLst>
          </p:cNvPr>
          <p:cNvSpPr txBox="1"/>
          <p:nvPr/>
        </p:nvSpPr>
        <p:spPr>
          <a:xfrm>
            <a:off x="1447251" y="3402686"/>
            <a:ext cx="9071637" cy="2104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zh-CN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为了解决这一问题，本项目基于微信小程序技术栈，开发了一款</a:t>
            </a:r>
            <a:r>
              <a:rPr lang="zh-CN" altLang="en-US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界面良好、人机交互和谐的</a:t>
            </a:r>
            <a:r>
              <a:rPr lang="zh-CN" altLang="en-US" sz="1800" b="1" u="sng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带有</a:t>
            </a:r>
            <a:r>
              <a:rPr lang="zh-CN" altLang="zh-CN" sz="1800" b="1" u="sng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饮食健康管理</a:t>
            </a:r>
            <a:r>
              <a:rPr lang="zh-CN" altLang="en-US" sz="1800" b="1" u="sng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的点餐</a:t>
            </a:r>
            <a:r>
              <a:rPr lang="zh-CN" altLang="zh-CN" sz="1800" b="1" u="sng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小程序</a:t>
            </a:r>
            <a:r>
              <a:rPr lang="zh-CN" altLang="zh-CN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该小程序不仅能够实现最基本的点单功能，还可以通过用户的个人健康信息（如身高、体重、性别、健康目标等）和点单记录，智能化地为用户生成个性化的菜单推荐和营养分析报告，帮助用户在点餐和饮食规划时做出更科学的选择。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4E03A22-DC9A-E8D7-2D40-EA3AA74F3EC0}"/>
              </a:ext>
            </a:extLst>
          </p:cNvPr>
          <p:cNvSpPr txBox="1"/>
          <p:nvPr/>
        </p:nvSpPr>
        <p:spPr>
          <a:xfrm>
            <a:off x="1447252" y="1480377"/>
            <a:ext cx="9297496" cy="1711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zh-CN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现代社会中，随着生活节奏的加快和饮食习惯的多样化，越来越多的人面临着饮食不健康的问题，如营养过剩或不足，这对身体健康造成了潜在威胁。尤其对于追求健康生活的人群而言，科学合理的饮食搭配变得尤为重要。然而，</a:t>
            </a:r>
            <a:r>
              <a:rPr lang="zh-CN" altLang="zh-CN" sz="1800" u="sng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普通用户往往缺乏足够的专业知识和工具来规划和管理自己的饮食。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9A2965-D4BF-26B3-E54F-53479E09B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6ABEB650-9B1B-CF87-57E6-5B221642D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>
            <a:spAutoFit/>
          </a:bodyPr>
          <a:lstStyle/>
          <a:p>
            <a:r>
              <a:rPr lang="zh-CN" altLang="en-US" dirty="0"/>
              <a:t>功能演示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93CCF98-1165-40D2-D7F4-0C3C17156B67}"/>
              </a:ext>
            </a:extLst>
          </p:cNvPr>
          <p:cNvSpPr txBox="1"/>
          <p:nvPr/>
        </p:nvSpPr>
        <p:spPr>
          <a:xfrm>
            <a:off x="680771" y="1381468"/>
            <a:ext cx="3614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、登录、注册界面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D8C76BB-891D-C624-5CA3-60671B4839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2752" y="369753"/>
            <a:ext cx="2822141" cy="6118494"/>
          </a:xfrm>
          <a:prstGeom prst="roundRect">
            <a:avLst/>
          </a:prstGeom>
          <a:ln>
            <a:solidFill>
              <a:schemeClr val="tx1"/>
            </a:solidFill>
          </a:ln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D6DD4B5-009E-8BDB-9060-6DB1C3F0707E}"/>
              </a:ext>
            </a:extLst>
          </p:cNvPr>
          <p:cNvSpPr txBox="1"/>
          <p:nvPr/>
        </p:nvSpPr>
        <p:spPr>
          <a:xfrm>
            <a:off x="815723" y="2328760"/>
            <a:ext cx="3769433" cy="2130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/>
              <a:t>功能说明：若未注册，则依次填写个人信息进行注册，此时用户所填的数据会通过云函数写入数据库中进行存储；若已注册过，则可以直接输入账号密码进行登录。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5D47179-188C-A3A3-6758-76886BE29A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4134" y="369753"/>
            <a:ext cx="2822142" cy="6116561"/>
          </a:xfrm>
          <a:prstGeom prst="roundRect">
            <a:avLst/>
          </a:prstGeom>
          <a:ln>
            <a:solidFill>
              <a:schemeClr val="tx1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59475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0E1F47-D5CC-5FBA-2D5B-FEF655DDE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A27F858A-46B2-6EC6-3EC5-49607ED83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>
            <a:spAutoFit/>
          </a:bodyPr>
          <a:lstStyle/>
          <a:p>
            <a:r>
              <a:rPr lang="zh-CN" altLang="en-US" dirty="0"/>
              <a:t>功能演示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A9E85A8-97C9-1FC1-3CC1-B997177F6F74}"/>
              </a:ext>
            </a:extLst>
          </p:cNvPr>
          <p:cNvSpPr txBox="1"/>
          <p:nvPr/>
        </p:nvSpPr>
        <p:spPr>
          <a:xfrm>
            <a:off x="4035788" y="721433"/>
            <a:ext cx="36149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登录</a:t>
            </a:r>
            <a:r>
              <a:rPr lang="en-US" altLang="zh-CN" sz="2000" dirty="0"/>
              <a:t>/</a:t>
            </a:r>
            <a:r>
              <a:rPr lang="zh-CN" altLang="en-US" sz="2000" dirty="0"/>
              <a:t>注册成功之后的个人主页：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1A2BF7F-32C5-5093-8BFF-2F1580836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3853" y="1191980"/>
            <a:ext cx="2437231" cy="5287219"/>
          </a:xfrm>
          <a:prstGeom prst="roundRect">
            <a:avLst/>
          </a:prstGeom>
          <a:ln>
            <a:solidFill>
              <a:schemeClr val="tx1"/>
            </a:solidFill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772E970-0269-1BF8-8A26-D0FA939F4282}"/>
              </a:ext>
            </a:extLst>
          </p:cNvPr>
          <p:cNvSpPr txBox="1"/>
          <p:nvPr/>
        </p:nvSpPr>
        <p:spPr>
          <a:xfrm>
            <a:off x="552421" y="1938029"/>
            <a:ext cx="3614935" cy="1714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/>
              <a:t>功能说明：</a:t>
            </a:r>
            <a:r>
              <a:rPr lang="zh-CN" altLang="zh-CN" dirty="0"/>
              <a:t>成功登录后进入个人中心，用户可以修改个人信息</a:t>
            </a:r>
            <a:r>
              <a:rPr lang="zh-CN" altLang="en-US" dirty="0"/>
              <a:t>如头像等，还可以设置健康目标、退出登录等。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EC8546B-5381-4809-B0B0-398C06029D2C}"/>
              </a:ext>
            </a:extLst>
          </p:cNvPr>
          <p:cNvSpPr txBox="1"/>
          <p:nvPr/>
        </p:nvSpPr>
        <p:spPr>
          <a:xfrm>
            <a:off x="552422" y="1543670"/>
            <a:ext cx="273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en-US" altLang="zh-CN" dirty="0"/>
              <a:t>2</a:t>
            </a:r>
            <a:r>
              <a:rPr lang="zh-CN" altLang="en-US" dirty="0"/>
              <a:t>、个人信息页面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45562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3912FE-C098-1FDA-2A45-7401FE3A0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7E9A19F3-4034-CDD5-74EB-EB52CA5DE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>
            <a:spAutoFit/>
          </a:bodyPr>
          <a:lstStyle/>
          <a:p>
            <a:r>
              <a:rPr lang="zh-CN" altLang="en-US" dirty="0"/>
              <a:t>功能演示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9686AA-7A05-0E95-9852-BC790A2FDF24}"/>
              </a:ext>
            </a:extLst>
          </p:cNvPr>
          <p:cNvSpPr txBox="1"/>
          <p:nvPr/>
        </p:nvSpPr>
        <p:spPr>
          <a:xfrm>
            <a:off x="680770" y="1566915"/>
            <a:ext cx="3614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en-US" altLang="zh-CN" dirty="0"/>
              <a:t>2</a:t>
            </a:r>
            <a:r>
              <a:rPr lang="zh-CN" altLang="en-US" dirty="0"/>
              <a:t>、个人信息：健康目标设置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2ABA3FD-467B-D9AA-1903-3D58ADD44321}"/>
              </a:ext>
            </a:extLst>
          </p:cNvPr>
          <p:cNvSpPr txBox="1"/>
          <p:nvPr/>
        </p:nvSpPr>
        <p:spPr>
          <a:xfrm>
            <a:off x="680770" y="1927476"/>
            <a:ext cx="4813123" cy="1714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/>
              <a:t>功能说明：</a:t>
            </a:r>
            <a:r>
              <a:rPr lang="zh-CN" altLang="zh-CN" dirty="0"/>
              <a:t>可以设置自己的健康目标，包括减肥、增肌、保持健康</a:t>
            </a:r>
            <a:r>
              <a:rPr lang="zh-CN" altLang="en-US" dirty="0"/>
              <a:t>这三项</a:t>
            </a:r>
            <a:r>
              <a:rPr lang="zh-CN" altLang="zh-CN" dirty="0"/>
              <a:t>，同样还可以设置目标体重。以上信息可以帮助系统实现个性化的菜品推荐、营养分析与建议。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5FE1BF3-04E7-308B-AEEA-977DB4AA7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8353" y="389771"/>
            <a:ext cx="2801475" cy="6078458"/>
          </a:xfrm>
          <a:prstGeom prst="roundRect">
            <a:avLst/>
          </a:prstGeom>
          <a:ln>
            <a:solidFill>
              <a:schemeClr val="tx1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58377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955E1-C0C9-3283-D198-B509FB5FC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7997E7C8-4C18-B332-68A7-470198A06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>
            <a:spAutoFit/>
          </a:bodyPr>
          <a:lstStyle/>
          <a:p>
            <a:r>
              <a:rPr lang="zh-CN" altLang="en-US" dirty="0"/>
              <a:t>功能演示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64250BD-9416-6E60-CC30-76F0B890A14A}"/>
              </a:ext>
            </a:extLst>
          </p:cNvPr>
          <p:cNvSpPr txBox="1"/>
          <p:nvPr/>
        </p:nvSpPr>
        <p:spPr>
          <a:xfrm>
            <a:off x="680770" y="1198524"/>
            <a:ext cx="3614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en-US" altLang="zh-CN" dirty="0"/>
              <a:t>3</a:t>
            </a:r>
            <a:r>
              <a:rPr lang="zh-CN" altLang="en-US" dirty="0"/>
              <a:t>、小程序主页面：点餐功能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B86DB87-44C1-FB4C-69AA-FED91015B899}"/>
              </a:ext>
            </a:extLst>
          </p:cNvPr>
          <p:cNvSpPr txBox="1"/>
          <p:nvPr/>
        </p:nvSpPr>
        <p:spPr>
          <a:xfrm>
            <a:off x="869098" y="1675615"/>
            <a:ext cx="5049031" cy="443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304800" algn="just">
              <a:lnSpc>
                <a:spcPct val="150000"/>
              </a:lnSpc>
              <a:spcAft>
                <a:spcPts val="600"/>
              </a:spcAft>
            </a:pPr>
            <a:r>
              <a:rPr lang="zh-CN" altLang="zh-CN" dirty="0"/>
              <a:t>用户进入首页可以进行点餐，菜单上包括菜品价格以及营养信息（卡路里、蛋白质、脂肪、碳水），用户可以自己根据这些营养信息点餐。</a:t>
            </a:r>
            <a:endParaRPr lang="en-US" altLang="zh-CN" dirty="0"/>
          </a:p>
          <a:p>
            <a:pPr indent="304800" algn="just">
              <a:lnSpc>
                <a:spcPct val="150000"/>
              </a:lnSpc>
              <a:spcAft>
                <a:spcPts val="600"/>
              </a:spcAft>
            </a:pPr>
            <a:r>
              <a:rPr lang="zh-CN" altLang="zh-CN" dirty="0"/>
              <a:t>也可以点击“推荐菜单”按钮，系统将根据用户的个人信息推荐</a:t>
            </a:r>
            <a:r>
              <a:rPr lang="en-US" altLang="zh-CN" dirty="0"/>
              <a:t>3</a:t>
            </a:r>
            <a:r>
              <a:rPr lang="zh-CN" altLang="zh-CN" dirty="0"/>
              <a:t>种套餐（清爽健康、日常能量、健康营养）供用户参考。</a:t>
            </a:r>
            <a:endParaRPr lang="en-US" altLang="zh-CN" dirty="0"/>
          </a:p>
          <a:p>
            <a:pPr indent="304800"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dirty="0"/>
              <a:t>蓝色框部分的顶部图实现了</a:t>
            </a:r>
            <a:r>
              <a:rPr lang="zh-CN" altLang="en-US" u="sng" dirty="0"/>
              <a:t>轮播效果</a:t>
            </a:r>
            <a:r>
              <a:rPr lang="zh-CN" altLang="en-US" dirty="0"/>
              <a:t>，绿色框部分的菜单列表实现了</a:t>
            </a:r>
            <a:r>
              <a:rPr lang="zh-CN" altLang="en-US" u="sng" dirty="0"/>
              <a:t>上下滚动效果</a:t>
            </a:r>
            <a:r>
              <a:rPr lang="zh-CN" altLang="en-US" dirty="0"/>
              <a:t>。</a:t>
            </a:r>
            <a:endParaRPr lang="en-US" altLang="zh-CN" dirty="0"/>
          </a:p>
          <a:p>
            <a:pPr indent="304800" algn="just">
              <a:lnSpc>
                <a:spcPct val="150000"/>
              </a:lnSpc>
              <a:spcAft>
                <a:spcPts val="600"/>
              </a:spcAft>
            </a:pPr>
            <a:r>
              <a:rPr lang="zh-CN" altLang="zh-CN" dirty="0"/>
              <a:t>菜单信息也使用了</a:t>
            </a:r>
            <a:r>
              <a:rPr lang="zh-CN" altLang="zh-CN" u="sng" dirty="0"/>
              <a:t>云数据库</a:t>
            </a:r>
            <a:r>
              <a:rPr lang="zh-CN" altLang="zh-CN" dirty="0"/>
              <a:t>的一个集合来维护。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6BFCC57-AD66-26CF-73FD-41824DC6C8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873" y="356879"/>
            <a:ext cx="2865343" cy="6144241"/>
          </a:xfrm>
          <a:prstGeom prst="roundRect">
            <a:avLst/>
          </a:prstGeom>
          <a:ln>
            <a:solidFill>
              <a:schemeClr val="tx1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41473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3C81A-1E5F-F97B-F076-CDD3394666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D8D81AA8-3487-6C0F-6E85-422D58FD7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>
            <a:spAutoFit/>
          </a:bodyPr>
          <a:lstStyle/>
          <a:p>
            <a:r>
              <a:rPr lang="zh-CN" altLang="en-US" dirty="0"/>
              <a:t>功能演示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B5C0C84-B236-B12C-BB6D-3E8D0A636FB2}"/>
              </a:ext>
            </a:extLst>
          </p:cNvPr>
          <p:cNvSpPr txBox="1"/>
          <p:nvPr/>
        </p:nvSpPr>
        <p:spPr>
          <a:xfrm>
            <a:off x="680770" y="1198524"/>
            <a:ext cx="3614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en-US" altLang="zh-CN" dirty="0"/>
              <a:t>3</a:t>
            </a:r>
            <a:r>
              <a:rPr lang="zh-CN" altLang="en-US" dirty="0"/>
              <a:t>、小程序主页面：点餐功能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250F1D6-152A-2FC7-9D9A-97CD27662D61}"/>
              </a:ext>
            </a:extLst>
          </p:cNvPr>
          <p:cNvSpPr txBox="1"/>
          <p:nvPr/>
        </p:nvSpPr>
        <p:spPr>
          <a:xfrm>
            <a:off x="680770" y="1675615"/>
            <a:ext cx="4813123" cy="2961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50000"/>
              </a:lnSpc>
            </a:pPr>
            <a:r>
              <a:rPr lang="zh-CN" altLang="en-US" dirty="0"/>
              <a:t>点击“推荐菜单”之后如图所示。会根据用户的身高、体重信息，计算并显示用户的</a:t>
            </a:r>
            <a:r>
              <a:rPr lang="en-US" altLang="zh-CN" dirty="0"/>
              <a:t>BMI</a:t>
            </a:r>
            <a:r>
              <a:rPr lang="zh-CN" altLang="en-US" dirty="0"/>
              <a:t>指数，以此给出三个种类的推荐菜品，达到“智能推荐”的目的。</a:t>
            </a:r>
            <a:endParaRPr lang="en-US" altLang="zh-CN" dirty="0"/>
          </a:p>
          <a:p>
            <a:pPr indent="457200" algn="just">
              <a:lnSpc>
                <a:spcPct val="150000"/>
              </a:lnSpc>
            </a:pPr>
            <a:r>
              <a:rPr lang="zh-CN" altLang="en-US" u="sng" dirty="0"/>
              <a:t>用户的</a:t>
            </a:r>
            <a:r>
              <a:rPr lang="en-US" altLang="zh-CN" u="sng" dirty="0"/>
              <a:t>BMI</a:t>
            </a:r>
            <a:r>
              <a:rPr lang="zh-CN" altLang="en-US" u="sng" dirty="0"/>
              <a:t>指数不同，则推荐的菜品也会动态地发生变化</a:t>
            </a:r>
            <a:r>
              <a:rPr lang="zh-CN" altLang="en-US" dirty="0"/>
              <a:t>。这里通过</a:t>
            </a:r>
            <a:r>
              <a:rPr lang="en-US" altLang="zh-CN" dirty="0"/>
              <a:t>JS</a:t>
            </a:r>
            <a:r>
              <a:rPr lang="zh-CN" altLang="en-US" dirty="0"/>
              <a:t>中的逻辑函数进行计算和判断。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38CF52D-4402-140A-F8FB-A23DBBF46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851" y="379687"/>
            <a:ext cx="2788956" cy="6039660"/>
          </a:xfrm>
          <a:prstGeom prst="roundRect">
            <a:avLst/>
          </a:prstGeom>
          <a:ln>
            <a:solidFill>
              <a:schemeClr val="tx1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943324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315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315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文艺清新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157_1*a*1"/>
  <p:tag name="KSO_WM_TEMPLATE_CATEGORY" val="custom"/>
  <p:tag name="KSO_WM_TEMPLATE_INDEX" val="20203157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副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3157_1*b*1"/>
  <p:tag name="KSO_WM_TEMPLATE_CATEGORY" val="custom"/>
  <p:tag name="KSO_WM_TEMPLATE_INDEX" val="20203157"/>
  <p:tag name="KSO_WM_UNIT_LAYERLEVEL" val="1"/>
  <p:tag name="KSO_WM_TAG_VERSION" val="1.0"/>
  <p:tag name="KSO_WM_BEAUTIFY_FLAG" val="#wm#"/>
  <p:tag name="KSO_WM_UNIT_TEXT_FILL_FORE_SCHEMECOLOR_INDEX_BRIGHTNESS" val="0"/>
  <p:tag name="KSO_WM_UNIT_TEXT_FILL_FORE_SCHEMECOLOR_INDEX" val="14"/>
  <p:tag name="KSO_WM_UNIT_TEX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文艺清新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157_1*a*1"/>
  <p:tag name="KSO_WM_TEMPLATE_CATEGORY" val="custom"/>
  <p:tag name="KSO_WM_TEMPLATE_INDEX" val="20203157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文艺清新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157_1*a*1"/>
  <p:tag name="KSO_WM_TEMPLATE_CATEGORY" val="custom"/>
  <p:tag name="KSO_WM_TEMPLATE_INDEX" val="20203157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文艺清新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157_1*a*1"/>
  <p:tag name="KSO_WM_TEMPLATE_CATEGORY" val="custom"/>
  <p:tag name="KSO_WM_TEMPLATE_INDEX" val="20203157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文艺清新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157_1*a*1"/>
  <p:tag name="KSO_WM_TEMPLATE_CATEGORY" val="custom"/>
  <p:tag name="KSO_WM_TEMPLATE_INDEX" val="20203157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HOW_EDIT_AREA_INDICATION" val="0"/>
  <p:tag name="KSO_WM_TEMPLATE_THUMBS_INDEX" val="1、4、7、8、9、10、13、16、19、20、21、22、23、24、25、26、27、28、29、30"/>
  <p:tag name="KSO_WM_TEMPLATE_SUBCATEGORY" val="0"/>
  <p:tag name="KSO_WM_TAG_VERSION" val="1.0"/>
  <p:tag name="KSO_WM_BEAUTIFY_FLAG" val="#wm#"/>
  <p:tag name="KSO_WM_TEMPLATE_CATEGORY" val="custom"/>
  <p:tag name="KSO_WM_TEMPLATE_INDEX" val="20203157"/>
  <p:tag name="KSO_WM_TEMPLATE_MASTER_TYPE" val="1"/>
  <p:tag name="KSO_WM_TEMPLATE_COLOR_TYPE" val="1"/>
  <p:tag name="KSO_WM_TEMPLATE_MASTER_THUMB_INDEX" val="1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1"/>
</p:tagLst>
</file>

<file path=ppt/theme/theme1.xml><?xml version="1.0" encoding="utf-8"?>
<a:theme xmlns:a="http://schemas.openxmlformats.org/drawingml/2006/main" name="2_Office 主题​​">
  <a:themeElements>
    <a:clrScheme name="自定义 6">
      <a:dk1>
        <a:sysClr val="windowText" lastClr="000000"/>
      </a:dk1>
      <a:lt1>
        <a:sysClr val="window" lastClr="FFFFFF"/>
      </a:lt1>
      <a:dk2>
        <a:srgbClr val="EDF3F3"/>
      </a:dk2>
      <a:lt2>
        <a:srgbClr val="FFFFFF"/>
      </a:lt2>
      <a:accent1>
        <a:srgbClr val="587F7E"/>
      </a:accent1>
      <a:accent2>
        <a:srgbClr val="E7A55A"/>
      </a:accent2>
      <a:accent3>
        <a:srgbClr val="607F6F"/>
      </a:accent3>
      <a:accent4>
        <a:srgbClr val="657F67"/>
      </a:accent4>
      <a:accent5>
        <a:srgbClr val="697F60"/>
      </a:accent5>
      <a:accent6>
        <a:srgbClr val="6D7F58"/>
      </a:accent6>
      <a:hlink>
        <a:srgbClr val="658BD5"/>
      </a:hlink>
      <a:folHlink>
        <a:srgbClr val="A16AA5"/>
      </a:folHlink>
    </a:clrScheme>
    <a:fontScheme name="oppo">
      <a:majorFont>
        <a:latin typeface="OPPOSans H"/>
        <a:ea typeface="OPPOSans H"/>
        <a:cs typeface=""/>
      </a:majorFont>
      <a:minorFont>
        <a:latin typeface="OPPOSans B"/>
        <a:ea typeface="OPPOSans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710</TotalTime>
  <Words>1139</Words>
  <Application>Microsoft Office PowerPoint</Application>
  <PresentationFormat>宽屏</PresentationFormat>
  <Paragraphs>87</Paragraphs>
  <Slides>16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Courier New</vt:lpstr>
      <vt:lpstr>OPPOSans B</vt:lpstr>
      <vt:lpstr>Arial</vt:lpstr>
      <vt:lpstr>Calibri</vt:lpstr>
      <vt:lpstr>微软雅黑 Light</vt:lpstr>
      <vt:lpstr>微软雅黑</vt:lpstr>
      <vt:lpstr>黑体</vt:lpstr>
      <vt:lpstr>Symbol</vt:lpstr>
      <vt:lpstr>Times New Roman</vt:lpstr>
      <vt:lpstr>OPPOSans L</vt:lpstr>
      <vt:lpstr>2_Office 主题​​</vt:lpstr>
      <vt:lpstr>PowerPoint 演示文稿</vt:lpstr>
      <vt:lpstr>PowerPoint 演示文稿</vt:lpstr>
      <vt:lpstr>PowerPoint 演示文稿</vt:lpstr>
      <vt:lpstr>饮食健康管理点餐小程序</vt:lpstr>
      <vt:lpstr>功能演示</vt:lpstr>
      <vt:lpstr>功能演示</vt:lpstr>
      <vt:lpstr>功能演示</vt:lpstr>
      <vt:lpstr>功能演示</vt:lpstr>
      <vt:lpstr>功能演示</vt:lpstr>
      <vt:lpstr>功能演示</vt:lpstr>
      <vt:lpstr>功能演示</vt:lpstr>
      <vt:lpstr>PowerPoint 演示文稿</vt:lpstr>
      <vt:lpstr>与数据库的交互</vt:lpstr>
      <vt:lpstr>PowerPoint 演示文稿</vt:lpstr>
      <vt:lpstr>课程总结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chao zhu</dc:creator>
  <cp:lastModifiedBy>张弛 刘</cp:lastModifiedBy>
  <cp:revision>93</cp:revision>
  <dcterms:created xsi:type="dcterms:W3CDTF">2022-01-18T08:04:00Z</dcterms:created>
  <dcterms:modified xsi:type="dcterms:W3CDTF">2025-01-07T01:01:51Z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4FB6AD33C85749DA99FB34DB2BCF1DBE</vt:lpwstr>
  </property>
  <property fmtid="{D5CDD505-2E9C-101B-9397-08002B2CF9AE}" pid="3" name="KSOProductBuildVer">
    <vt:lpwstr>2052-11.1.0.11751</vt:lpwstr>
  </property>
</Properties>
</file>

<file path=docProps/thumbnail.jpeg>
</file>